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6" r:id="rId7"/>
    <p:sldId id="267" r:id="rId8"/>
    <p:sldId id="259"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8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31091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27985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423833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1464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31951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06-10-16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19796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AA3B62B-DBA6-CA45-810E-043EB2A1929A}" type="datetimeFigureOut">
              <a:rPr lang="nl-NL" smtClean="0"/>
              <a:t>06-10-16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67059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8AA3B62B-DBA6-CA45-810E-043EB2A1929A}" type="datetimeFigureOut">
              <a:rPr lang="nl-NL" smtClean="0"/>
              <a:t>06-10-16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69667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A3B62B-DBA6-CA45-810E-043EB2A1929A}" type="datetimeFigureOut">
              <a:rPr lang="nl-NL" smtClean="0"/>
              <a:t>06-10-16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426658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06-10-16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7093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06-10-16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216779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3B62B-DBA6-CA45-810E-043EB2A1929A}" type="datetimeFigureOut">
              <a:rPr lang="nl-NL" smtClean="0"/>
              <a:t>06-10-16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45EC5-AEC1-5040-AF12-8D3FDB764222}" type="slidenum">
              <a:rPr lang="nl-NL" smtClean="0"/>
              <a:t>‹nr.›</a:t>
            </a:fld>
            <a:endParaRPr lang="nl-NL"/>
          </a:p>
        </p:txBody>
      </p:sp>
    </p:spTree>
    <p:extLst>
      <p:ext uri="{BB962C8B-B14F-4D97-AF65-F5344CB8AC3E}">
        <p14:creationId xmlns:p14="http://schemas.microsoft.com/office/powerpoint/2010/main" val="202392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x7tmaYObIQ"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tatic.digischool.nl/ckv2/massa/massa/starwars/industrial_light.htm" TargetMode="External"/><Relationship Id="rId4" Type="http://schemas.openxmlformats.org/officeDocument/2006/relationships/hyperlink" Target="http://static.digischool.nl/ckv2/massa/massa/starwars/star%20wars.htm" TargetMode="External"/><Relationship Id="rId5" Type="http://schemas.openxmlformats.org/officeDocument/2006/relationships/hyperlink" Target="https://www.youtube.com/watch?v=vP_1T4ilm8M" TargetMode="External"/><Relationship Id="rId1" Type="http://schemas.openxmlformats.org/officeDocument/2006/relationships/slideLayout" Target="../slideLayouts/slideLayout2.xml"/><Relationship Id="rId2" Type="http://schemas.openxmlformats.org/officeDocument/2006/relationships/hyperlink" Target="https://www.youtube.com/watch?v=sGbxmsDFV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M5yepZ21pI" TargetMode="External"/><Relationship Id="rId4" Type="http://schemas.openxmlformats.org/officeDocument/2006/relationships/hyperlink" Target="https://www.youtube.com/watch?v=KNrSNcaYiZg"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tatic.digischool.nl/ckv2/massa/massa/matrix/kunst_en_techniek.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ayksn4Y93A" TargetMode="External"/><Relationship Id="rId4" Type="http://schemas.openxmlformats.org/officeDocument/2006/relationships/hyperlink" Target="https://www.youtube.com/watch?v=kipjrg5O0A4" TargetMode="External"/><Relationship Id="rId5" Type="http://schemas.openxmlformats.org/officeDocument/2006/relationships/hyperlink" Target="http://songteksten.net/lyric/34/697/george-baker/little-green-bag.html" TargetMode="External"/><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s://www.youtube.com/watch?v=q2Xi3ioasi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C8VJ9aeB_g"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s://www.youtube.com/watch?v=-1QpScB-HJ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l.wikipedia.org/wiki/Pulp_Fiction" TargetMode="External"/><Relationship Id="rId4" Type="http://schemas.openxmlformats.org/officeDocument/2006/relationships/hyperlink" Target="http://nl.wikipedia.org/wiki/Samuel_L._Jackson" TargetMode="External"/><Relationship Id="rId1" Type="http://schemas.openxmlformats.org/officeDocument/2006/relationships/slideLayout" Target="../slideLayouts/slideLayout2.xml"/><Relationship Id="rId2" Type="http://schemas.openxmlformats.org/officeDocument/2006/relationships/hyperlink" Target="http://www.flabber.nl/linkdump/tekst/7-quentin-tarantino-trademarks-die-in-al-zijn-films-verstopt-zitten-139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mj8RUEsNoE"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Stijlcitaten </a:t>
            </a:r>
            <a:r>
              <a:rPr lang="nl-NL" dirty="0" smtClean="0"/>
              <a:t>en</a:t>
            </a:r>
            <a:r>
              <a:rPr lang="nl-NL" dirty="0" smtClean="0"/>
              <a:t> film in de cultuur van de massa</a:t>
            </a:r>
            <a:endParaRPr lang="nl-NL" dirty="0"/>
          </a:p>
        </p:txBody>
      </p:sp>
      <p:sp>
        <p:nvSpPr>
          <p:cNvPr id="3" name="Sub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1911649" y="-514207"/>
            <a:ext cx="5397645" cy="2884415"/>
          </a:xfrm>
          <a:prstGeom prst="rect">
            <a:avLst/>
          </a:prstGeom>
        </p:spPr>
      </p:pic>
      <p:pic>
        <p:nvPicPr>
          <p:cNvPr id="5" name="Afbeelding 4" descr="fbeeldingsresultaat voor stijlcitaten in de cartoon"/>
          <p:cNvPicPr/>
          <p:nvPr/>
        </p:nvPicPr>
        <p:blipFill>
          <a:blip r:embed="rId3">
            <a:extLst>
              <a:ext uri="{28A0092B-C50C-407E-A947-70E740481C1C}">
                <a14:useLocalDpi xmlns:a14="http://schemas.microsoft.com/office/drawing/2010/main" val="0"/>
              </a:ext>
            </a:extLst>
          </a:blip>
          <a:srcRect/>
          <a:stretch>
            <a:fillRect/>
          </a:stretch>
        </p:blipFill>
        <p:spPr bwMode="auto">
          <a:xfrm>
            <a:off x="2823853" y="3600450"/>
            <a:ext cx="3850491" cy="3341343"/>
          </a:xfrm>
          <a:prstGeom prst="rect">
            <a:avLst/>
          </a:prstGeom>
          <a:noFill/>
          <a:ln>
            <a:noFill/>
          </a:ln>
        </p:spPr>
      </p:pic>
    </p:spTree>
    <p:extLst>
      <p:ext uri="{BB962C8B-B14F-4D97-AF65-F5344CB8AC3E}">
        <p14:creationId xmlns:p14="http://schemas.microsoft.com/office/powerpoint/2010/main" val="868008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Star Wars : NU</a:t>
            </a:r>
            <a:endParaRPr lang="nl-NL" dirty="0"/>
          </a:p>
        </p:txBody>
      </p:sp>
      <p:sp>
        <p:nvSpPr>
          <p:cNvPr id="3" name="Tijdelijke aanduiding voor inhoud 2"/>
          <p:cNvSpPr>
            <a:spLocks noGrp="1"/>
          </p:cNvSpPr>
          <p:nvPr>
            <p:ph idx="1"/>
          </p:nvPr>
        </p:nvSpPr>
        <p:spPr/>
        <p:txBody>
          <a:bodyPr/>
          <a:lstStyle/>
          <a:p>
            <a:r>
              <a:rPr lang="nl-NL" dirty="0" smtClean="0"/>
              <a:t>Inspiratiebron</a:t>
            </a:r>
          </a:p>
          <a:p>
            <a:endParaRPr lang="nl-NL" dirty="0"/>
          </a:p>
          <a:p>
            <a:r>
              <a:rPr lang="nl-NL" dirty="0">
                <a:hlinkClick r:id="rId2"/>
              </a:rPr>
              <a:t>https://www.youtube.com/watch?v</a:t>
            </a:r>
            <a:r>
              <a:rPr lang="nl-NL">
                <a:hlinkClick r:id="rId2"/>
              </a:rPr>
              <a:t>=</a:t>
            </a:r>
            <a:r>
              <a:rPr lang="nl-NL" smtClean="0">
                <a:hlinkClick r:id="rId2"/>
              </a:rPr>
              <a:t>Ax7tmaYObIQ</a:t>
            </a:r>
            <a:endParaRPr lang="nl-NL" smtClean="0"/>
          </a:p>
          <a:p>
            <a:endParaRPr lang="nl-NL"/>
          </a:p>
        </p:txBody>
      </p:sp>
      <p:pic>
        <p:nvPicPr>
          <p:cNvPr id="4" name="Afbeelding 3"/>
          <p:cNvPicPr>
            <a:picLocks noChangeAspect="1"/>
          </p:cNvPicPr>
          <p:nvPr/>
        </p:nvPicPr>
        <p:blipFill>
          <a:blip r:embed="rId3"/>
          <a:stretch>
            <a:fillRect/>
          </a:stretch>
        </p:blipFill>
        <p:spPr>
          <a:xfrm>
            <a:off x="4267446" y="3731510"/>
            <a:ext cx="4548005" cy="2558253"/>
          </a:xfrm>
          <a:prstGeom prst="rect">
            <a:avLst/>
          </a:prstGeom>
        </p:spPr>
      </p:pic>
    </p:spTree>
    <p:extLst>
      <p:ext uri="{BB962C8B-B14F-4D97-AF65-F5344CB8AC3E}">
        <p14:creationId xmlns:p14="http://schemas.microsoft.com/office/powerpoint/2010/main" val="2852828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FILM : cultuur van de massa :</a:t>
            </a:r>
            <a:br>
              <a:rPr lang="nl-NL" dirty="0" smtClean="0"/>
            </a:br>
            <a:r>
              <a:rPr lang="nl-NL" dirty="0" smtClean="0"/>
              <a:t>Star wars : 1977- 1984</a:t>
            </a:r>
            <a:endParaRPr lang="nl-NL" dirty="0"/>
          </a:p>
        </p:txBody>
      </p:sp>
      <p:sp>
        <p:nvSpPr>
          <p:cNvPr id="3" name="Tijdelijke aanduiding voor inhoud 2"/>
          <p:cNvSpPr>
            <a:spLocks noGrp="1"/>
          </p:cNvSpPr>
          <p:nvPr>
            <p:ph idx="1"/>
          </p:nvPr>
        </p:nvSpPr>
        <p:spPr>
          <a:xfrm>
            <a:off x="457200" y="1600200"/>
            <a:ext cx="8229600" cy="5257800"/>
          </a:xfrm>
        </p:spPr>
        <p:txBody>
          <a:bodyPr>
            <a:normAutofit fontScale="55000" lnSpcReduction="20000"/>
          </a:bodyPr>
          <a:lstStyle/>
          <a:p>
            <a:r>
              <a:rPr lang="nl-NL" dirty="0" smtClean="0">
                <a:hlinkClick r:id="rId2"/>
              </a:rPr>
              <a:t>2015: Star </a:t>
            </a:r>
            <a:r>
              <a:rPr lang="nl-NL" dirty="0">
                <a:hlinkClick r:id="rId2"/>
              </a:rPr>
              <a:t>wars nu: https://www.youtube.com/watch?v=</a:t>
            </a:r>
            <a:r>
              <a:rPr lang="nl-NL" dirty="0" smtClean="0">
                <a:hlinkClick r:id=""/>
              </a:rPr>
              <a:t>Ax7tmaYObIQ</a:t>
            </a:r>
          </a:p>
          <a:p>
            <a:endParaRPr lang="nl-NL" dirty="0" smtClean="0">
              <a:hlinkClick r:id=""/>
            </a:endParaRPr>
          </a:p>
          <a:p>
            <a:endParaRPr lang="nl-NL" dirty="0">
              <a:hlinkClick r:id="rId2"/>
            </a:endParaRPr>
          </a:p>
          <a:p>
            <a:r>
              <a:rPr lang="nl-NL" dirty="0" smtClean="0">
                <a:hlinkClick r:id="rId2"/>
              </a:rPr>
              <a:t>Sience fiction film</a:t>
            </a:r>
          </a:p>
          <a:p>
            <a:r>
              <a:rPr lang="nl-NL" dirty="0"/>
              <a:t>De Star Wars films zijn hedendaagse sprookjes. Doorgaans spelen sprookjes zich af in een onbestemd en eeuwig verleden, een voortijd. Star Wars speelt in de ruimte, in een onbestemde en eeuwige toekomst, een natijd. Het magische is een droomachtige uitvergroting van onze huidige technische vermogens. Lucas' bedrijf heet niet voor niks </a:t>
            </a:r>
            <a:r>
              <a:rPr lang="nl-NL" dirty="0">
                <a:hlinkClick r:id="rId3"/>
              </a:rPr>
              <a:t>'Industrial Light and Magic'</a:t>
            </a:r>
            <a:r>
              <a:rPr lang="nl-NL" dirty="0"/>
              <a:t>. </a:t>
            </a:r>
            <a:endParaRPr lang="nl-NL" dirty="0" smtClean="0"/>
          </a:p>
          <a:p>
            <a:r>
              <a:rPr lang="nl-NL" dirty="0" smtClean="0"/>
              <a:t>Star </a:t>
            </a:r>
            <a:r>
              <a:rPr lang="nl-NL" dirty="0"/>
              <a:t>Wars is een sprookje met mythische dimensies, oftewel met een religieuze lading. Lucas bediende zich weliswaar van kinderlijke </a:t>
            </a:r>
            <a:r>
              <a:rPr lang="nl-NL" dirty="0" err="1"/>
              <a:t>fantasmen</a:t>
            </a:r>
            <a:r>
              <a:rPr lang="nl-NL" dirty="0"/>
              <a:t> en zijn films leunden zwaar op virtuoos in elkaar geknutseld illusionisme, hij bedacht de Star Wars sage als een serieus epos, dat ook volwassenen kon boeien.</a:t>
            </a:r>
            <a:endParaRPr lang="nl-NL" dirty="0" smtClean="0"/>
          </a:p>
          <a:p>
            <a:pPr marL="0" indent="0">
              <a:buNone/>
            </a:pPr>
            <a:endParaRPr lang="nl-NL" dirty="0"/>
          </a:p>
          <a:p>
            <a:r>
              <a:rPr lang="nl-NL" dirty="0">
                <a:hlinkClick r:id="rId4"/>
              </a:rPr>
              <a:t>http://static.digischool.nl/ckv2/massa/massa/starwars/star%</a:t>
            </a:r>
            <a:r>
              <a:rPr lang="nl-NL" dirty="0" smtClean="0">
                <a:hlinkClick r:id="rId4"/>
              </a:rPr>
              <a:t>20wars.htm</a:t>
            </a:r>
            <a:endParaRPr lang="nl-NL" dirty="0" smtClean="0"/>
          </a:p>
          <a:p>
            <a:endParaRPr lang="nl-NL" dirty="0" smtClean="0">
              <a:hlinkClick r:id=""/>
            </a:endParaRPr>
          </a:p>
          <a:p>
            <a:r>
              <a:rPr lang="nl-NL" dirty="0" smtClean="0">
                <a:hlinkClick r:id=""/>
              </a:rPr>
              <a:t>https</a:t>
            </a:r>
            <a:r>
              <a:rPr lang="nl-NL" dirty="0">
                <a:hlinkClick r:id="rId5"/>
              </a:rPr>
              <a:t>://www.youtube.com/watch?v=</a:t>
            </a:r>
            <a:r>
              <a:rPr lang="nl-NL" dirty="0" smtClean="0">
                <a:hlinkClick r:id="rId5"/>
              </a:rPr>
              <a:t>vP_1T4ilm8M</a:t>
            </a:r>
            <a:endParaRPr lang="nl-NL" dirty="0" smtClean="0"/>
          </a:p>
          <a:p>
            <a:r>
              <a:rPr lang="nl-NL" dirty="0" smtClean="0"/>
              <a:t>Trailer </a:t>
            </a:r>
          </a:p>
          <a:p>
            <a:endParaRPr lang="nl-NL" i="1" dirty="0" smtClean="0"/>
          </a:p>
          <a:p>
            <a:endParaRPr lang="nl-NL" dirty="0" smtClean="0"/>
          </a:p>
          <a:p>
            <a:endParaRPr lang="nl-NL" dirty="0"/>
          </a:p>
          <a:p>
            <a:endParaRPr lang="nl-NL" dirty="0"/>
          </a:p>
        </p:txBody>
      </p:sp>
    </p:spTree>
    <p:extLst>
      <p:ext uri="{BB962C8B-B14F-4D97-AF65-F5344CB8AC3E}">
        <p14:creationId xmlns:p14="http://schemas.microsoft.com/office/powerpoint/2010/main" val="690227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Matrix: 1999</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sz="2800" dirty="0" err="1" smtClean="0"/>
              <a:t>Sience</a:t>
            </a:r>
            <a:r>
              <a:rPr lang="nl-NL" sz="2800" dirty="0" smtClean="0"/>
              <a:t> fiction: conflict echte wereld en schijnwereld</a:t>
            </a:r>
          </a:p>
          <a:p>
            <a:r>
              <a:rPr lang="nl-NL" sz="2800" dirty="0" smtClean="0"/>
              <a:t>Computertechnieken</a:t>
            </a:r>
          </a:p>
          <a:p>
            <a:r>
              <a:rPr lang="nl-NL" sz="2800" dirty="0" smtClean="0"/>
              <a:t>Virtual </a:t>
            </a:r>
            <a:r>
              <a:rPr lang="nl-NL" sz="2800" dirty="0" err="1" smtClean="0"/>
              <a:t>reality</a:t>
            </a:r>
            <a:endParaRPr lang="nl-NL" sz="2800" dirty="0" smtClean="0"/>
          </a:p>
          <a:p>
            <a:r>
              <a:rPr lang="nl-NL" sz="2800" b="1" dirty="0" smtClean="0"/>
              <a:t>Belangrijke informatie in onderstaande website.</a:t>
            </a:r>
            <a:endParaRPr lang="nl-NL" sz="2800" b="1" dirty="0" smtClean="0"/>
          </a:p>
          <a:p>
            <a:r>
              <a:rPr lang="nl-NL" sz="2200" dirty="0">
                <a:hlinkClick r:id="rId2"/>
              </a:rPr>
              <a:t>http://static.digischool.nl/ckv2/massa/massa/matrix/</a:t>
            </a:r>
            <a:r>
              <a:rPr lang="nl-NL" sz="2200" dirty="0" smtClean="0">
                <a:hlinkClick r:id="rId2"/>
              </a:rPr>
              <a:t>kunst_en_techniek.htm</a:t>
            </a:r>
            <a:endParaRPr lang="nl-NL" sz="2200" dirty="0" smtClean="0"/>
          </a:p>
          <a:p>
            <a:pPr marL="0" indent="0">
              <a:buNone/>
            </a:pPr>
            <a:endParaRPr lang="nl-NL" dirty="0"/>
          </a:p>
          <a:p>
            <a:r>
              <a:rPr lang="nl-NL" dirty="0">
                <a:hlinkClick r:id="rId3"/>
              </a:rPr>
              <a:t>https://www.youtube.com/watch?v=</a:t>
            </a:r>
            <a:r>
              <a:rPr lang="nl-NL" dirty="0" smtClean="0">
                <a:hlinkClick r:id="rId3"/>
              </a:rPr>
              <a:t>UM5yepZ21pI</a:t>
            </a:r>
            <a:endParaRPr lang="nl-NL" dirty="0" smtClean="0"/>
          </a:p>
          <a:p>
            <a:endParaRPr lang="nl-NL" dirty="0" smtClean="0"/>
          </a:p>
          <a:p>
            <a:r>
              <a:rPr lang="nl-NL" dirty="0" smtClean="0"/>
              <a:t>Special </a:t>
            </a:r>
            <a:r>
              <a:rPr lang="nl-NL" dirty="0" err="1" smtClean="0"/>
              <a:t>effects</a:t>
            </a:r>
            <a:endParaRPr lang="nl-NL" dirty="0"/>
          </a:p>
          <a:p>
            <a:r>
              <a:rPr lang="nl-NL" dirty="0">
                <a:hlinkClick r:id="rId4"/>
              </a:rPr>
              <a:t>https://www.youtube.com/watch?v=</a:t>
            </a:r>
            <a:r>
              <a:rPr lang="nl-NL" dirty="0" smtClean="0">
                <a:hlinkClick r:id="rId4"/>
              </a:rPr>
              <a:t>KNrSNcaYiZg</a:t>
            </a:r>
            <a:endParaRPr lang="nl-NL" dirty="0" smtClean="0"/>
          </a:p>
          <a:p>
            <a:endParaRPr lang="nl-NL" dirty="0"/>
          </a:p>
          <a:p>
            <a:endParaRPr lang="nl-NL" dirty="0"/>
          </a:p>
          <a:p>
            <a:endParaRPr lang="nl-NL" dirty="0"/>
          </a:p>
        </p:txBody>
      </p:sp>
      <p:pic>
        <p:nvPicPr>
          <p:cNvPr id="4" name="Afbeelding 3"/>
          <p:cNvPicPr>
            <a:picLocks noChangeAspect="1"/>
          </p:cNvPicPr>
          <p:nvPr/>
        </p:nvPicPr>
        <p:blipFill>
          <a:blip r:embed="rId5"/>
          <a:stretch>
            <a:fillRect/>
          </a:stretch>
        </p:blipFill>
        <p:spPr>
          <a:xfrm>
            <a:off x="7459391" y="0"/>
            <a:ext cx="1684609" cy="2329408"/>
          </a:xfrm>
          <a:prstGeom prst="rect">
            <a:avLst/>
          </a:prstGeom>
        </p:spPr>
      </p:pic>
    </p:spTree>
    <p:extLst>
      <p:ext uri="{BB962C8B-B14F-4D97-AF65-F5344CB8AC3E}">
        <p14:creationId xmlns:p14="http://schemas.microsoft.com/office/powerpoint/2010/main" val="11951076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41370"/>
          </a:xfrm>
        </p:spPr>
        <p:txBody>
          <a:bodyPr>
            <a:normAutofit fontScale="90000"/>
          </a:bodyPr>
          <a:lstStyle/>
          <a:p>
            <a:r>
              <a:rPr lang="nl-NL" sz="3600" b="1" dirty="0" smtClean="0">
                <a:solidFill>
                  <a:srgbClr val="FF0000"/>
                </a:solidFill>
              </a:rPr>
              <a:t>Film: </a:t>
            </a:r>
            <a:r>
              <a:rPr lang="nl-NL" sz="3600" b="1" dirty="0" err="1" smtClean="0">
                <a:solidFill>
                  <a:srgbClr val="FF0000"/>
                </a:solidFill>
              </a:rPr>
              <a:t>Tarantino</a:t>
            </a:r>
            <a:r>
              <a:rPr lang="nl-NL" sz="3600" b="1" dirty="0" smtClean="0">
                <a:solidFill>
                  <a:srgbClr val="FF0000"/>
                </a:solidFill>
              </a:rPr>
              <a:t>: Reservoir </a:t>
            </a:r>
            <a:r>
              <a:rPr lang="nl-NL" sz="3600" b="1" dirty="0" err="1" smtClean="0">
                <a:solidFill>
                  <a:srgbClr val="FF0000"/>
                </a:solidFill>
              </a:rPr>
              <a:t>dogs</a:t>
            </a:r>
            <a:r>
              <a:rPr lang="nl-NL" sz="3600" b="1" dirty="0" smtClean="0">
                <a:solidFill>
                  <a:srgbClr val="FF0000"/>
                </a:solidFill>
              </a:rPr>
              <a:t/>
            </a:r>
            <a:br>
              <a:rPr lang="nl-NL" sz="3600" b="1" dirty="0" smtClean="0">
                <a:solidFill>
                  <a:srgbClr val="FF0000"/>
                </a:solidFill>
              </a:rPr>
            </a:br>
            <a:r>
              <a:rPr lang="nl-NL" sz="2000" dirty="0" smtClean="0"/>
              <a:t>de bespiegeling: pag. 127</a:t>
            </a:r>
            <a:endParaRPr lang="nl-NL" sz="2000" dirty="0"/>
          </a:p>
        </p:txBody>
      </p:sp>
      <p:sp>
        <p:nvSpPr>
          <p:cNvPr id="3" name="Tijdelijke aanduiding voor inhoud 2"/>
          <p:cNvSpPr>
            <a:spLocks noGrp="1"/>
          </p:cNvSpPr>
          <p:nvPr>
            <p:ph idx="1"/>
          </p:nvPr>
        </p:nvSpPr>
        <p:spPr>
          <a:xfrm>
            <a:off x="457200" y="1116008"/>
            <a:ext cx="8229600" cy="5559235"/>
          </a:xfrm>
        </p:spPr>
        <p:txBody>
          <a:bodyPr>
            <a:noAutofit/>
          </a:bodyPr>
          <a:lstStyle/>
          <a:p>
            <a:r>
              <a:rPr lang="nl-NL" sz="2000" dirty="0" smtClean="0"/>
              <a:t>Interview: film gemaakt in 1991.</a:t>
            </a:r>
          </a:p>
          <a:p>
            <a:r>
              <a:rPr lang="nl-NL" sz="2000" dirty="0"/>
              <a:t>Quentin </a:t>
            </a:r>
            <a:r>
              <a:rPr lang="nl-NL" sz="2000" dirty="0" err="1"/>
              <a:t>Tarantino</a:t>
            </a:r>
            <a:r>
              <a:rPr lang="nl-NL" sz="2000" dirty="0"/>
              <a:t> </a:t>
            </a:r>
            <a:r>
              <a:rPr lang="nl-NL" sz="2000" dirty="0" err="1"/>
              <a:t>talks</a:t>
            </a:r>
            <a:r>
              <a:rPr lang="nl-NL" sz="2000" dirty="0"/>
              <a:t> </a:t>
            </a:r>
            <a:r>
              <a:rPr lang="nl-NL" sz="2000" dirty="0" err="1"/>
              <a:t>about</a:t>
            </a:r>
            <a:r>
              <a:rPr lang="nl-NL" sz="2000" dirty="0"/>
              <a:t> Reservoir </a:t>
            </a:r>
            <a:r>
              <a:rPr lang="nl-NL" sz="2000" dirty="0" err="1"/>
              <a:t>Dogs</a:t>
            </a:r>
            <a:r>
              <a:rPr lang="nl-NL" sz="2000" dirty="0"/>
              <a:t> (1992) </a:t>
            </a:r>
            <a:r>
              <a:rPr lang="nl-NL" sz="2000" dirty="0" smtClean="0"/>
              <a:t>; trailer</a:t>
            </a:r>
            <a:endParaRPr lang="nl-NL" sz="2000" dirty="0"/>
          </a:p>
          <a:p>
            <a:pPr marL="0" indent="0">
              <a:buNone/>
            </a:pPr>
            <a:r>
              <a:rPr lang="nl-NL" sz="2000" dirty="0" smtClean="0">
                <a:hlinkClick r:id="rId2"/>
              </a:rPr>
              <a:t> https</a:t>
            </a:r>
            <a:r>
              <a:rPr lang="nl-NL" sz="2000" dirty="0">
                <a:hlinkClick r:id="rId2"/>
              </a:rPr>
              <a:t>://www.youtube.com/watch?v=</a:t>
            </a:r>
            <a:r>
              <a:rPr lang="nl-NL" sz="2000" dirty="0" smtClean="0">
                <a:hlinkClick r:id="rId2"/>
              </a:rPr>
              <a:t>q2Xi3ioasik</a:t>
            </a:r>
            <a:endParaRPr lang="nl-NL" sz="2000" dirty="0" smtClean="0"/>
          </a:p>
          <a:p>
            <a:pPr marL="0" indent="0">
              <a:buNone/>
            </a:pPr>
            <a:endParaRPr lang="nl-NL" sz="2000" dirty="0" smtClean="0"/>
          </a:p>
          <a:p>
            <a:r>
              <a:rPr lang="nl-NL" sz="2000" b="1" dirty="0" smtClean="0"/>
              <a:t>Trailer</a:t>
            </a:r>
          </a:p>
          <a:p>
            <a:pPr marL="0" indent="0">
              <a:buNone/>
            </a:pPr>
            <a:r>
              <a:rPr lang="nl-NL" sz="2000" dirty="0">
                <a:hlinkClick r:id="rId3"/>
              </a:rPr>
              <a:t>https://www.youtube.com/watch?v=</a:t>
            </a:r>
            <a:r>
              <a:rPr lang="nl-NL" sz="2000" dirty="0" smtClean="0">
                <a:hlinkClick r:id="rId3"/>
              </a:rPr>
              <a:t>vayksn4Y93A</a:t>
            </a:r>
            <a:endParaRPr lang="nl-NL" sz="2000" dirty="0" smtClean="0"/>
          </a:p>
          <a:p>
            <a:pPr marL="0" indent="0">
              <a:buNone/>
            </a:pPr>
            <a:endParaRPr lang="nl-NL" sz="2000" b="1" dirty="0" smtClean="0"/>
          </a:p>
          <a:p>
            <a:r>
              <a:rPr lang="nl-NL" sz="2000" b="1" dirty="0" smtClean="0"/>
              <a:t>Inspiratiebronnen</a:t>
            </a:r>
            <a:r>
              <a:rPr lang="nl-NL" sz="2000" b="1" dirty="0" smtClean="0"/>
              <a:t>: massacultuur </a:t>
            </a:r>
            <a:r>
              <a:rPr lang="nl-NL" sz="2000" b="1" dirty="0" smtClean="0"/>
              <a:t>: stijlcitaten.</a:t>
            </a:r>
            <a:endParaRPr lang="nl-NL" sz="2000" b="1" dirty="0" smtClean="0"/>
          </a:p>
          <a:p>
            <a:r>
              <a:rPr lang="nl-NL" sz="2000" dirty="0" smtClean="0"/>
              <a:t>Muziek jaren 70: </a:t>
            </a:r>
            <a:r>
              <a:rPr lang="nl-NL" sz="2000" dirty="0"/>
              <a:t>G</a:t>
            </a:r>
            <a:r>
              <a:rPr lang="nl-NL" sz="2000" dirty="0" smtClean="0"/>
              <a:t>eorge Baker </a:t>
            </a:r>
            <a:r>
              <a:rPr lang="nl-NL" sz="2000" dirty="0" err="1" smtClean="0"/>
              <a:t>Selection</a:t>
            </a:r>
            <a:r>
              <a:rPr lang="nl-NL" sz="2000" dirty="0" smtClean="0"/>
              <a:t>; Little green back</a:t>
            </a:r>
          </a:p>
          <a:p>
            <a:r>
              <a:rPr lang="nl-NL" sz="2000" dirty="0">
                <a:hlinkClick r:id="rId4"/>
              </a:rPr>
              <a:t>https://www.youtube.com/watch?v=</a:t>
            </a:r>
            <a:r>
              <a:rPr lang="nl-NL" sz="2000" dirty="0" smtClean="0">
                <a:hlinkClick r:id="rId4"/>
              </a:rPr>
              <a:t>kipjrg5O0A4</a:t>
            </a:r>
            <a:endParaRPr lang="nl-NL" sz="2000" dirty="0" smtClean="0"/>
          </a:p>
          <a:p>
            <a:r>
              <a:rPr lang="nl-NL" sz="2000" dirty="0" smtClean="0"/>
              <a:t>Songtekst</a:t>
            </a:r>
            <a:r>
              <a:rPr lang="nl-NL" sz="2000" dirty="0" smtClean="0">
                <a:hlinkClick r:id="rId5"/>
              </a:rPr>
              <a:t>http</a:t>
            </a:r>
            <a:r>
              <a:rPr lang="nl-NL" sz="2000" dirty="0">
                <a:hlinkClick r:id="rId5"/>
              </a:rPr>
              <a:t>://songteksten.net/lyric/34/697/george-baker/little-green-</a:t>
            </a:r>
            <a:r>
              <a:rPr lang="nl-NL" sz="2000" dirty="0" smtClean="0">
                <a:hlinkClick r:id="rId5"/>
              </a:rPr>
              <a:t>bag.html</a:t>
            </a:r>
            <a:endParaRPr lang="nl-NL" sz="2000" dirty="0" smtClean="0"/>
          </a:p>
          <a:p>
            <a:r>
              <a:rPr lang="nl-NL" sz="2000" dirty="0" smtClean="0"/>
              <a:t>Actiefilm</a:t>
            </a:r>
          </a:p>
          <a:p>
            <a:r>
              <a:rPr lang="nl-NL" sz="2000" dirty="0" smtClean="0"/>
              <a:t>Klassiek drama</a:t>
            </a:r>
          </a:p>
          <a:p>
            <a:endParaRPr lang="nl-NL" sz="1200" dirty="0"/>
          </a:p>
        </p:txBody>
      </p:sp>
      <p:pic>
        <p:nvPicPr>
          <p:cNvPr id="4" name="Afbeelding 3" descr="fbeeldingsresultaat voor reservoir dogs"/>
          <p:cNvPicPr/>
          <p:nvPr/>
        </p:nvPicPr>
        <p:blipFill>
          <a:blip r:embed="rId6">
            <a:extLst>
              <a:ext uri="{28A0092B-C50C-407E-A947-70E740481C1C}">
                <a14:useLocalDpi xmlns:a14="http://schemas.microsoft.com/office/drawing/2010/main" val="0"/>
              </a:ext>
            </a:extLst>
          </a:blip>
          <a:srcRect/>
          <a:stretch>
            <a:fillRect/>
          </a:stretch>
        </p:blipFill>
        <p:spPr bwMode="auto">
          <a:xfrm>
            <a:off x="6909001" y="1875566"/>
            <a:ext cx="1891684" cy="2898648"/>
          </a:xfrm>
          <a:prstGeom prst="rect">
            <a:avLst/>
          </a:prstGeom>
          <a:noFill/>
          <a:ln>
            <a:noFill/>
          </a:ln>
        </p:spPr>
      </p:pic>
    </p:spTree>
    <p:extLst>
      <p:ext uri="{BB962C8B-B14F-4D97-AF65-F5344CB8AC3E}">
        <p14:creationId xmlns:p14="http://schemas.microsoft.com/office/powerpoint/2010/main" val="2959311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smtClean="0"/>
              <a:t>Tarentino</a:t>
            </a:r>
            <a:r>
              <a:rPr lang="nl-NL" b="1" smtClean="0"/>
              <a:t>: Mix </a:t>
            </a:r>
            <a:r>
              <a:rPr lang="nl-NL" b="1" dirty="0" smtClean="0"/>
              <a:t>van western en thema: slavernij in Amerika</a:t>
            </a:r>
            <a:endParaRPr lang="nl-NL" b="1" dirty="0"/>
          </a:p>
        </p:txBody>
      </p:sp>
      <p:sp>
        <p:nvSpPr>
          <p:cNvPr id="3" name="Tijdelijke aanduiding voor inhoud 2"/>
          <p:cNvSpPr>
            <a:spLocks noGrp="1"/>
          </p:cNvSpPr>
          <p:nvPr>
            <p:ph idx="1"/>
          </p:nvPr>
        </p:nvSpPr>
        <p:spPr/>
        <p:txBody>
          <a:bodyPr>
            <a:normAutofit fontScale="92500" lnSpcReduction="20000"/>
          </a:bodyPr>
          <a:lstStyle/>
          <a:p>
            <a:endParaRPr lang="nl-NL" dirty="0" smtClean="0">
              <a:hlinkClick r:id="rId2"/>
            </a:endParaRPr>
          </a:p>
          <a:p>
            <a:pPr marL="0" indent="0">
              <a:buNone/>
            </a:pPr>
            <a:r>
              <a:rPr lang="nl-NL" b="1" u="sng" dirty="0" smtClean="0">
                <a:solidFill>
                  <a:srgbClr val="660066"/>
                </a:solidFill>
                <a:hlinkClick r:id="rId2"/>
              </a:rPr>
              <a:t>Interview met hoofdrolspeler</a:t>
            </a:r>
            <a:endParaRPr lang="nl-NL" b="1" u="sng" dirty="0">
              <a:solidFill>
                <a:srgbClr val="660066"/>
              </a:solidFill>
              <a:hlinkClick r:id="rId2"/>
            </a:endParaRPr>
          </a:p>
          <a:p>
            <a:r>
              <a:rPr lang="nl-NL" sz="2100" dirty="0" smtClean="0">
                <a:hlinkClick r:id="rId2"/>
              </a:rPr>
              <a:t>https://www.youtube.com/watch?v=-1QpScB-HJg</a:t>
            </a:r>
            <a:endParaRPr lang="nl-NL" sz="2100" dirty="0" smtClean="0"/>
          </a:p>
          <a:p>
            <a:endParaRPr lang="nl-NL" dirty="0" smtClean="0"/>
          </a:p>
          <a:p>
            <a:r>
              <a:rPr lang="nl-NL" dirty="0" smtClean="0"/>
              <a:t>Interview over de film: </a:t>
            </a:r>
            <a:endParaRPr lang="nl-NL" dirty="0" smtClean="0"/>
          </a:p>
          <a:p>
            <a:r>
              <a:rPr lang="nl-NL" dirty="0" smtClean="0"/>
              <a:t>Django </a:t>
            </a:r>
            <a:r>
              <a:rPr lang="nl-NL" dirty="0" err="1" smtClean="0"/>
              <a:t>Unchained</a:t>
            </a:r>
            <a:r>
              <a:rPr lang="nl-NL" dirty="0" smtClean="0"/>
              <a:t>, 2012</a:t>
            </a:r>
          </a:p>
          <a:p>
            <a:r>
              <a:rPr lang="nl-NL" dirty="0" smtClean="0"/>
              <a:t>Quinten </a:t>
            </a:r>
            <a:r>
              <a:rPr lang="nl-NL" dirty="0" err="1" smtClean="0"/>
              <a:t>Tarantino</a:t>
            </a:r>
            <a:endParaRPr lang="nl-NL" dirty="0" smtClean="0"/>
          </a:p>
          <a:p>
            <a:endParaRPr lang="nl-NL" dirty="0"/>
          </a:p>
          <a:p>
            <a:r>
              <a:rPr lang="nl-NL" dirty="0" smtClean="0"/>
              <a:t>Trailer</a:t>
            </a:r>
          </a:p>
          <a:p>
            <a:r>
              <a:rPr lang="nl-NL" sz="2100" dirty="0" smtClean="0">
                <a:hlinkClick r:id="rId3"/>
              </a:rPr>
              <a:t>https://www.youtube.com/watch?v=rC8VJ9aeB_g</a:t>
            </a:r>
            <a:endParaRPr lang="nl-NL" sz="2100" dirty="0" smtClean="0"/>
          </a:p>
          <a:p>
            <a:endParaRPr lang="nl-NL" dirty="0"/>
          </a:p>
        </p:txBody>
      </p:sp>
      <p:pic>
        <p:nvPicPr>
          <p:cNvPr id="4" name="Afbeelding 3" descr="fbeeldingsresultaat voor django unchained"/>
          <p:cNvPicPr/>
          <p:nvPr/>
        </p:nvPicPr>
        <p:blipFill>
          <a:blip r:embed="rId4">
            <a:extLst>
              <a:ext uri="{28A0092B-C50C-407E-A947-70E740481C1C}">
                <a14:useLocalDpi xmlns:a14="http://schemas.microsoft.com/office/drawing/2010/main" val="0"/>
              </a:ext>
            </a:extLst>
          </a:blip>
          <a:srcRect/>
          <a:stretch>
            <a:fillRect/>
          </a:stretch>
        </p:blipFill>
        <p:spPr bwMode="auto">
          <a:xfrm>
            <a:off x="6214443" y="1893923"/>
            <a:ext cx="2657392" cy="3850999"/>
          </a:xfrm>
          <a:prstGeom prst="rect">
            <a:avLst/>
          </a:prstGeom>
          <a:noFill/>
          <a:ln>
            <a:noFill/>
          </a:ln>
        </p:spPr>
      </p:pic>
    </p:spTree>
    <p:extLst>
      <p:ext uri="{BB962C8B-B14F-4D97-AF65-F5344CB8AC3E}">
        <p14:creationId xmlns:p14="http://schemas.microsoft.com/office/powerpoint/2010/main" val="3372101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Welke filmtrucs gebruikt </a:t>
            </a:r>
            <a:r>
              <a:rPr lang="nl-NL" dirty="0" err="1" smtClean="0"/>
              <a:t>Tarantino</a:t>
            </a:r>
            <a:r>
              <a:rPr lang="nl-NL" dirty="0" smtClean="0"/>
              <a:t>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000" dirty="0">
                <a:hlinkClick r:id="rId2"/>
              </a:rPr>
              <a:t>http://www.flabber.nl/linkdump/tekst/7-quentin-tarantino-trademarks-die-in-al-zijn-films-verstopt-zitten-</a:t>
            </a:r>
            <a:r>
              <a:rPr lang="nl-NL" sz="2000" dirty="0" smtClean="0">
                <a:hlinkClick r:id="rId2"/>
              </a:rPr>
              <a:t>13923</a:t>
            </a:r>
            <a:endParaRPr lang="nl-NL" sz="2000" dirty="0" smtClean="0"/>
          </a:p>
          <a:p>
            <a:endParaRPr lang="nl-NL" sz="2000" dirty="0"/>
          </a:p>
          <a:p>
            <a:r>
              <a:rPr lang="nl-NL" sz="3500" b="1" dirty="0" smtClean="0"/>
              <a:t>Stijlcitaten</a:t>
            </a:r>
            <a:r>
              <a:rPr lang="nl-NL" sz="3500" dirty="0" smtClean="0"/>
              <a:t>: </a:t>
            </a:r>
          </a:p>
          <a:p>
            <a:r>
              <a:rPr lang="nl-NL" sz="2000" dirty="0" smtClean="0"/>
              <a:t>Kenmerkend </a:t>
            </a:r>
            <a:r>
              <a:rPr lang="nl-NL" sz="2000" dirty="0"/>
              <a:t>voor het werk van </a:t>
            </a:r>
            <a:r>
              <a:rPr lang="nl-NL" sz="2000" dirty="0" err="1"/>
              <a:t>Tarantino</a:t>
            </a:r>
            <a:r>
              <a:rPr lang="nl-NL" sz="2000" dirty="0"/>
              <a:t> </a:t>
            </a:r>
            <a:r>
              <a:rPr lang="nl-NL" sz="2000" dirty="0" smtClean="0"/>
              <a:t>zijn de </a:t>
            </a:r>
            <a:r>
              <a:rPr lang="nl-NL" sz="2000" dirty="0"/>
              <a:t>talloze verwijzingen naar andere films. (In </a:t>
            </a:r>
            <a:r>
              <a:rPr lang="nl-NL" sz="2000" dirty="0">
                <a:hlinkClick r:id="rId3" tooltip="Pulp Fiction"/>
              </a:rPr>
              <a:t>Pulp Fiction</a:t>
            </a:r>
            <a:r>
              <a:rPr lang="nl-NL" sz="2000" dirty="0"/>
              <a:t> zegt </a:t>
            </a:r>
            <a:r>
              <a:rPr lang="nl-NL" sz="2000" dirty="0">
                <a:hlinkClick r:id="rId4" tooltip="Samuel L. Jackson"/>
              </a:rPr>
              <a:t>Samuel L. Jackson</a:t>
            </a:r>
            <a:r>
              <a:rPr lang="nl-NL" sz="2000" dirty="0"/>
              <a:t> dat hij de wereld wil gaan zien, net als in de film Kung </a:t>
            </a:r>
            <a:r>
              <a:rPr lang="nl-NL" sz="2000" dirty="0" smtClean="0"/>
              <a:t>Fu)</a:t>
            </a:r>
          </a:p>
          <a:p>
            <a:r>
              <a:rPr lang="nl-NL" sz="2000" dirty="0"/>
              <a:t>E</a:t>
            </a:r>
            <a:r>
              <a:rPr lang="nl-NL" sz="2000" dirty="0" smtClean="0"/>
              <a:t>en dansje van John </a:t>
            </a:r>
            <a:r>
              <a:rPr lang="nl-NL" sz="2000" dirty="0" err="1" smtClean="0"/>
              <a:t>Travolta</a:t>
            </a:r>
            <a:r>
              <a:rPr lang="nl-NL" sz="2000" dirty="0" smtClean="0"/>
              <a:t> wordt gebruikt in Pulp Fiction.</a:t>
            </a:r>
          </a:p>
          <a:p>
            <a:r>
              <a:rPr lang="nl-NL" sz="2000" dirty="0" smtClean="0"/>
              <a:t>Gebruik van bestaande muziek in zijn films ( lied van </a:t>
            </a:r>
            <a:r>
              <a:rPr lang="nl-NL" sz="2000" dirty="0"/>
              <a:t>G</a:t>
            </a:r>
            <a:r>
              <a:rPr lang="nl-NL" sz="2000" dirty="0" smtClean="0"/>
              <a:t>eorge Baker: </a:t>
            </a:r>
            <a:r>
              <a:rPr lang="nl-NL" sz="2000" dirty="0" err="1" smtClean="0"/>
              <a:t>little</a:t>
            </a:r>
            <a:r>
              <a:rPr lang="nl-NL" sz="2000" dirty="0" smtClean="0"/>
              <a:t> green bag ) </a:t>
            </a:r>
          </a:p>
          <a:p>
            <a:r>
              <a:rPr lang="nl-NL" sz="2000" dirty="0" err="1" smtClean="0"/>
              <a:t>Tarantino</a:t>
            </a:r>
            <a:r>
              <a:rPr lang="nl-NL" sz="2000" dirty="0" smtClean="0"/>
              <a:t> heeft zelf vaak een bijrol in zijn films</a:t>
            </a:r>
          </a:p>
          <a:p>
            <a:r>
              <a:rPr lang="nl-NL" sz="2000" dirty="0" smtClean="0"/>
              <a:t>De verhaallijn is niet chronologisch, veel gebruik van flash backs.</a:t>
            </a:r>
          </a:p>
          <a:p>
            <a:r>
              <a:rPr lang="nl-NL" sz="2000" dirty="0" smtClean="0"/>
              <a:t>Veel overdreven geweld </a:t>
            </a:r>
            <a:r>
              <a:rPr lang="nl-NL" sz="2000" dirty="0" smtClean="0"/>
              <a:t>scenes, waardoor het </a:t>
            </a:r>
            <a:r>
              <a:rPr lang="nl-NL" sz="2000" dirty="0" err="1" smtClean="0"/>
              <a:t>geweldadige</a:t>
            </a:r>
            <a:r>
              <a:rPr lang="nl-NL" sz="2000" dirty="0" smtClean="0"/>
              <a:t> effect verdwijnt.</a:t>
            </a:r>
            <a:endParaRPr lang="nl-NL" sz="2000" dirty="0" smtClean="0"/>
          </a:p>
          <a:p>
            <a:r>
              <a:rPr lang="nl-NL" sz="2000" dirty="0" smtClean="0"/>
              <a:t>Gebruik van voorwerpen uit een andere tijd ( beugelflesje van </a:t>
            </a:r>
            <a:r>
              <a:rPr lang="nl-NL" sz="2000" dirty="0"/>
              <a:t>G</a:t>
            </a:r>
            <a:r>
              <a:rPr lang="nl-NL" sz="2000" dirty="0" smtClean="0"/>
              <a:t>rolsch bier in Django </a:t>
            </a:r>
            <a:r>
              <a:rPr lang="nl-NL" sz="2000" dirty="0" err="1" smtClean="0"/>
              <a:t>Unchained</a:t>
            </a:r>
            <a:r>
              <a:rPr lang="nl-NL" sz="2000" dirty="0" smtClean="0"/>
              <a:t> )</a:t>
            </a:r>
          </a:p>
          <a:p>
            <a:endParaRPr lang="nl-NL" sz="2000" dirty="0" smtClean="0"/>
          </a:p>
          <a:p>
            <a:endParaRPr lang="nl-NL" dirty="0"/>
          </a:p>
        </p:txBody>
      </p:sp>
    </p:spTree>
    <p:extLst>
      <p:ext uri="{BB962C8B-B14F-4D97-AF65-F5344CB8AC3E}">
        <p14:creationId xmlns:p14="http://schemas.microsoft.com/office/powerpoint/2010/main" val="985692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370"/>
          </a:xfrm>
        </p:spPr>
        <p:txBody>
          <a:bodyPr>
            <a:normAutofit fontScale="90000"/>
          </a:bodyPr>
          <a:lstStyle/>
          <a:p>
            <a:r>
              <a:rPr lang="nl-NL" b="1" dirty="0" err="1" smtClean="0"/>
              <a:t>Bollywood</a:t>
            </a:r>
            <a:r>
              <a:rPr lang="nl-NL" b="1" dirty="0" smtClean="0"/>
              <a:t>: </a:t>
            </a:r>
            <a:r>
              <a:rPr lang="nl-NL" b="1" dirty="0"/>
              <a:t>I</a:t>
            </a:r>
            <a:r>
              <a:rPr lang="nl-NL" b="1" dirty="0" smtClean="0"/>
              <a:t>ndia</a:t>
            </a:r>
            <a:endParaRPr lang="nl-NL" b="1" dirty="0"/>
          </a:p>
        </p:txBody>
      </p:sp>
      <p:sp>
        <p:nvSpPr>
          <p:cNvPr id="3" name="Tijdelijke aanduiding voor inhoud 2"/>
          <p:cNvSpPr>
            <a:spLocks noGrp="1"/>
          </p:cNvSpPr>
          <p:nvPr>
            <p:ph idx="1"/>
          </p:nvPr>
        </p:nvSpPr>
        <p:spPr>
          <a:xfrm>
            <a:off x="457200" y="1019008"/>
            <a:ext cx="8229600" cy="5107155"/>
          </a:xfrm>
        </p:spPr>
        <p:txBody>
          <a:bodyPr>
            <a:normAutofit fontScale="62500" lnSpcReduction="20000"/>
          </a:bodyPr>
          <a:lstStyle/>
          <a:p>
            <a:r>
              <a:rPr lang="nl-NL" sz="2900" dirty="0">
                <a:hlinkClick r:id="rId2"/>
              </a:rPr>
              <a:t>https://www.youtube.com/watch?v=</a:t>
            </a:r>
            <a:r>
              <a:rPr lang="nl-NL" sz="2900" dirty="0" smtClean="0">
                <a:hlinkClick r:id="rId2"/>
              </a:rPr>
              <a:t>Hmj8RUEsNoE</a:t>
            </a:r>
            <a:endParaRPr lang="nl-NL" sz="2900" dirty="0" smtClean="0"/>
          </a:p>
          <a:p>
            <a:endParaRPr lang="nl-NL" sz="2000" dirty="0"/>
          </a:p>
          <a:p>
            <a:pPr marL="0" indent="0">
              <a:buNone/>
            </a:pPr>
            <a:r>
              <a:rPr lang="nl-NL" sz="2900" b="1" dirty="0" smtClean="0"/>
              <a:t>Kenmerken:</a:t>
            </a:r>
          </a:p>
          <a:p>
            <a:pPr marL="0" indent="0">
              <a:buNone/>
            </a:pPr>
            <a:r>
              <a:rPr lang="nl-NL" sz="2900" dirty="0" smtClean="0"/>
              <a:t>Taal is Hindi</a:t>
            </a:r>
          </a:p>
          <a:p>
            <a:pPr marL="0" indent="0">
              <a:buNone/>
            </a:pPr>
            <a:r>
              <a:rPr lang="nl-NL" sz="2900" dirty="0" smtClean="0"/>
              <a:t>Liefdesverhaal met overspel en moord: romantische </a:t>
            </a:r>
            <a:endParaRPr lang="nl-NL" sz="2900" dirty="0" smtClean="0"/>
          </a:p>
          <a:p>
            <a:pPr marL="0" indent="0">
              <a:buNone/>
            </a:pPr>
            <a:r>
              <a:rPr lang="nl-NL" sz="2900" dirty="0" smtClean="0"/>
              <a:t>komedie</a:t>
            </a:r>
            <a:endParaRPr lang="nl-NL" sz="2900" dirty="0" smtClean="0"/>
          </a:p>
          <a:p>
            <a:pPr marL="0" indent="0">
              <a:buNone/>
            </a:pPr>
            <a:r>
              <a:rPr lang="nl-NL" sz="2900" dirty="0" smtClean="0"/>
              <a:t>Speelt zich af op Mauritius en in Zwitserland</a:t>
            </a:r>
          </a:p>
          <a:p>
            <a:pPr marL="0" indent="0">
              <a:buNone/>
            </a:pPr>
            <a:r>
              <a:rPr lang="nl-NL" sz="2900" dirty="0" smtClean="0"/>
              <a:t>Happy end</a:t>
            </a:r>
          </a:p>
          <a:p>
            <a:pPr marL="0" indent="0">
              <a:buNone/>
            </a:pPr>
            <a:r>
              <a:rPr lang="nl-NL" sz="2900" dirty="0" smtClean="0"/>
              <a:t>Combinatie van film, zang en dans. Musical achtig</a:t>
            </a:r>
          </a:p>
          <a:p>
            <a:pPr marL="0" indent="0">
              <a:buNone/>
            </a:pPr>
            <a:r>
              <a:rPr lang="nl-NL" sz="2900" dirty="0" smtClean="0"/>
              <a:t>Publiek: over de hele wereld</a:t>
            </a:r>
          </a:p>
          <a:p>
            <a:endParaRPr lang="nl-NL" sz="2000" dirty="0"/>
          </a:p>
          <a:p>
            <a:r>
              <a:rPr lang="nl-NL" dirty="0" err="1"/>
              <a:t>Ainabee</a:t>
            </a:r>
            <a:r>
              <a:rPr lang="nl-NL" dirty="0"/>
              <a:t> : </a:t>
            </a:r>
            <a:r>
              <a:rPr lang="nl-NL" dirty="0" err="1"/>
              <a:t>Bollywood</a:t>
            </a:r>
            <a:r>
              <a:rPr lang="nl-NL" dirty="0"/>
              <a:t>: </a:t>
            </a:r>
            <a:r>
              <a:rPr lang="nl-NL" dirty="0" smtClean="0"/>
              <a:t>2001</a:t>
            </a:r>
            <a:r>
              <a:rPr lang="nl-NL" dirty="0"/>
              <a:t> </a:t>
            </a:r>
          </a:p>
          <a:p>
            <a:pPr marL="0" indent="0">
              <a:buNone/>
            </a:pPr>
            <a:r>
              <a:rPr lang="nl-NL" sz="2900" dirty="0" err="1"/>
              <a:t>B</a:t>
            </a:r>
            <a:r>
              <a:rPr lang="nl-NL" sz="2900" dirty="0" err="1" smtClean="0"/>
              <a:t>ollywoord</a:t>
            </a:r>
            <a:r>
              <a:rPr lang="nl-NL" sz="2900" dirty="0" smtClean="0"/>
              <a:t> </a:t>
            </a:r>
            <a:r>
              <a:rPr lang="nl-NL" sz="2900" dirty="0" err="1"/>
              <a:t>suspence</a:t>
            </a:r>
            <a:r>
              <a:rPr lang="nl-NL" sz="2900" dirty="0"/>
              <a:t> thriller</a:t>
            </a:r>
          </a:p>
          <a:p>
            <a:pPr marL="0" indent="0">
              <a:buNone/>
            </a:pPr>
            <a:r>
              <a:rPr lang="nl-NL" sz="2900" dirty="0"/>
              <a:t>Cliff hanger</a:t>
            </a:r>
          </a:p>
          <a:p>
            <a:pPr marL="0" indent="0">
              <a:buNone/>
            </a:pPr>
            <a:r>
              <a:rPr lang="nl-NL" sz="2900" dirty="0"/>
              <a:t>Plot twist; </a:t>
            </a:r>
            <a:r>
              <a:rPr lang="nl-NL" sz="2900" dirty="0" err="1"/>
              <a:t>Clomax</a:t>
            </a:r>
            <a:endParaRPr lang="nl-NL" sz="2900" dirty="0"/>
          </a:p>
          <a:p>
            <a:pPr marL="0" indent="0">
              <a:buNone/>
            </a:pPr>
            <a:r>
              <a:rPr lang="nl-NL" sz="2900" dirty="0" smtClean="0"/>
              <a:t>Soundtrack</a:t>
            </a:r>
            <a:endParaRPr lang="nl-NL" sz="2900" dirty="0"/>
          </a:p>
          <a:p>
            <a:pPr marL="0" indent="0">
              <a:buNone/>
            </a:pPr>
            <a:r>
              <a:rPr lang="nl-NL" sz="2900" dirty="0" smtClean="0"/>
              <a:t>Duur</a:t>
            </a:r>
            <a:r>
              <a:rPr lang="nl-NL" sz="2900" dirty="0"/>
              <a:t>: 2.38 min</a:t>
            </a:r>
          </a:p>
          <a:p>
            <a:pPr marL="0" indent="0">
              <a:buNone/>
            </a:pPr>
            <a:r>
              <a:rPr lang="nl-NL" sz="2900" dirty="0" smtClean="0"/>
              <a:t>Opbrengst</a:t>
            </a:r>
            <a:r>
              <a:rPr lang="nl-NL" sz="2900" dirty="0"/>
              <a:t>: 470.000.000</a:t>
            </a:r>
          </a:p>
          <a:p>
            <a:endParaRPr lang="nl-NL" dirty="0"/>
          </a:p>
        </p:txBody>
      </p:sp>
      <p:pic>
        <p:nvPicPr>
          <p:cNvPr id="4" name="Afbeelding 3"/>
          <p:cNvPicPr>
            <a:picLocks noChangeAspect="1"/>
          </p:cNvPicPr>
          <p:nvPr/>
        </p:nvPicPr>
        <p:blipFill>
          <a:blip r:embed="rId3"/>
          <a:stretch>
            <a:fillRect/>
          </a:stretch>
        </p:blipFill>
        <p:spPr>
          <a:xfrm>
            <a:off x="5481457" y="1417638"/>
            <a:ext cx="3543300" cy="5105400"/>
          </a:xfrm>
          <a:prstGeom prst="rect">
            <a:avLst/>
          </a:prstGeom>
        </p:spPr>
      </p:pic>
    </p:spTree>
    <p:extLst>
      <p:ext uri="{BB962C8B-B14F-4D97-AF65-F5344CB8AC3E}">
        <p14:creationId xmlns:p14="http://schemas.microsoft.com/office/powerpoint/2010/main" val="619090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TotalTime>
  <Words>622</Words>
  <Application>Microsoft Macintosh PowerPoint</Application>
  <PresentationFormat>Diavoorstelling (4:3)</PresentationFormat>
  <Paragraphs>86</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Office-thema</vt:lpstr>
      <vt:lpstr>Stijlcitaten en film in de cultuur van de massa</vt:lpstr>
      <vt:lpstr>Star Wars : NU</vt:lpstr>
      <vt:lpstr>FILM : cultuur van de massa : Star wars : 1977- 1984</vt:lpstr>
      <vt:lpstr>The Matrix: 1999</vt:lpstr>
      <vt:lpstr>Film: Tarantino: Reservoir dogs de bespiegeling: pag. 127</vt:lpstr>
      <vt:lpstr>Tarentino: Mix van western en thema: slavernij in Amerika</vt:lpstr>
      <vt:lpstr>Welke filmtrucs gebruikt Tarantino ?</vt:lpstr>
      <vt:lpstr>Bollywood: India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Stijlcitaten in de film</dc:title>
  <dc:creator>Gebruiker</dc:creator>
  <cp:lastModifiedBy>Gebruiker</cp:lastModifiedBy>
  <cp:revision>11</cp:revision>
  <dcterms:created xsi:type="dcterms:W3CDTF">2016-09-08T11:47:20Z</dcterms:created>
  <dcterms:modified xsi:type="dcterms:W3CDTF">2016-10-06T11:56:56Z</dcterms:modified>
</cp:coreProperties>
</file>